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98" r:id="rId2"/>
    <p:sldId id="256" r:id="rId3"/>
    <p:sldId id="257" r:id="rId4"/>
    <p:sldId id="258" r:id="rId5"/>
    <p:sldId id="288" r:id="rId6"/>
    <p:sldId id="293" r:id="rId7"/>
    <p:sldId id="296" r:id="rId8"/>
    <p:sldId id="295" r:id="rId9"/>
    <p:sldId id="297" r:id="rId10"/>
    <p:sldId id="290" r:id="rId11"/>
    <p:sldId id="291" r:id="rId12"/>
    <p:sldId id="292" r:id="rId13"/>
    <p:sldId id="260" r:id="rId14"/>
    <p:sldId id="300" r:id="rId15"/>
    <p:sldId id="262" r:id="rId16"/>
    <p:sldId id="29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37"/>
    <p:restoredTop sz="91464" autoAdjust="0"/>
  </p:normalViewPr>
  <p:slideViewPr>
    <p:cSldViewPr snapToGrid="0" snapToObjects="1">
      <p:cViewPr varScale="1">
        <p:scale>
          <a:sx n="149" d="100"/>
          <a:sy n="149" d="100"/>
        </p:scale>
        <p:origin x="2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B49FF6-6C6D-4AEF-B091-1C6B9FA59D5F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7F1E04-FAD6-4348-A517-BD5A6DF2337B}">
      <dgm:prSet/>
      <dgm:spPr/>
      <dgm:t>
        <a:bodyPr/>
        <a:lstStyle/>
        <a:p>
          <a:r>
            <a:rPr lang="en-US" dirty="0"/>
            <a:t>Prompt user input for risk tolerance, capital, and stocks.</a:t>
          </a:r>
        </a:p>
      </dgm:t>
    </dgm:pt>
    <dgm:pt modelId="{A2DAFBB7-4C4D-46A6-AF13-974E86CC287C}" type="parTrans" cxnId="{1C6852FC-A78D-4C86-A582-1B7BA60EFBF2}">
      <dgm:prSet/>
      <dgm:spPr/>
      <dgm:t>
        <a:bodyPr/>
        <a:lstStyle/>
        <a:p>
          <a:endParaRPr lang="en-US"/>
        </a:p>
      </dgm:t>
    </dgm:pt>
    <dgm:pt modelId="{4FCEDED4-3CD8-4D61-BE0E-4AE81E5B3A58}" type="sibTrans" cxnId="{1C6852FC-A78D-4C86-A582-1B7BA60EFBF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7015B4A-B523-4815-8711-0D5B5C7290D7}">
      <dgm:prSet/>
      <dgm:spPr/>
      <dgm:t>
        <a:bodyPr/>
        <a:lstStyle/>
        <a:p>
          <a:r>
            <a:rPr lang="en-US" dirty="0"/>
            <a:t>Calculate optimal combo and weightings of input portfolio while respecting risk tolerance levels.</a:t>
          </a:r>
        </a:p>
      </dgm:t>
    </dgm:pt>
    <dgm:pt modelId="{E661AC9D-6B51-49CE-B230-838B4652C6AE}" type="parTrans" cxnId="{2005D36D-0EE1-4B99-86FD-1DADABE7D29A}">
      <dgm:prSet/>
      <dgm:spPr/>
      <dgm:t>
        <a:bodyPr/>
        <a:lstStyle/>
        <a:p>
          <a:endParaRPr lang="en-US"/>
        </a:p>
      </dgm:t>
    </dgm:pt>
    <dgm:pt modelId="{52C31EC2-9540-4A7F-B7E7-DA9296AAC2C8}" type="sibTrans" cxnId="{2005D36D-0EE1-4B99-86FD-1DADABE7D29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2820D9A-A84F-4D39-A210-34A11FB576C4}">
      <dgm:prSet/>
      <dgm:spPr/>
      <dgm:t>
        <a:bodyPr/>
        <a:lstStyle/>
        <a:p>
          <a:r>
            <a:rPr lang="en-US" dirty="0"/>
            <a:t>Produce optimal weightings and trading signal based on model time period.</a:t>
          </a:r>
        </a:p>
      </dgm:t>
    </dgm:pt>
    <dgm:pt modelId="{2274D712-5812-41FC-BDC6-220F92021F18}" type="parTrans" cxnId="{E543812C-9112-429C-AD3C-5CFFBE45C96F}">
      <dgm:prSet/>
      <dgm:spPr/>
      <dgm:t>
        <a:bodyPr/>
        <a:lstStyle/>
        <a:p>
          <a:endParaRPr lang="en-US"/>
        </a:p>
      </dgm:t>
    </dgm:pt>
    <dgm:pt modelId="{A6D76A62-8D25-4326-815E-26643BF8AAC3}" type="sibTrans" cxnId="{E543812C-9112-429C-AD3C-5CFFBE45C96F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4EAE40E-8AA9-47B1-BB12-3B543E29372E}" type="pres">
      <dgm:prSet presAssocID="{BAB49FF6-6C6D-4AEF-B091-1C6B9FA59D5F}" presName="Name0" presStyleCnt="0">
        <dgm:presLayoutVars>
          <dgm:animLvl val="lvl"/>
          <dgm:resizeHandles val="exact"/>
        </dgm:presLayoutVars>
      </dgm:prSet>
      <dgm:spPr/>
    </dgm:pt>
    <dgm:pt modelId="{DC52CDA0-19BC-4ED0-8EB0-70F56BDE94E3}" type="pres">
      <dgm:prSet presAssocID="{877F1E04-FAD6-4348-A517-BD5A6DF2337B}" presName="compositeNode" presStyleCnt="0">
        <dgm:presLayoutVars>
          <dgm:bulletEnabled val="1"/>
        </dgm:presLayoutVars>
      </dgm:prSet>
      <dgm:spPr/>
    </dgm:pt>
    <dgm:pt modelId="{6EA985DE-4C71-478D-B23C-049207BE09F0}" type="pres">
      <dgm:prSet presAssocID="{877F1E04-FAD6-4348-A517-BD5A6DF2337B}" presName="bgRect" presStyleLbl="alignNode1" presStyleIdx="0" presStyleCnt="3"/>
      <dgm:spPr/>
    </dgm:pt>
    <dgm:pt modelId="{27E0BDE2-E554-4837-89F7-3079FF7F135A}" type="pres">
      <dgm:prSet presAssocID="{4FCEDED4-3CD8-4D61-BE0E-4AE81E5B3A58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0FB59F5-E9EA-4744-8CF5-776246E4C096}" type="pres">
      <dgm:prSet presAssocID="{877F1E04-FAD6-4348-A517-BD5A6DF2337B}" presName="nodeRect" presStyleLbl="alignNode1" presStyleIdx="0" presStyleCnt="3">
        <dgm:presLayoutVars>
          <dgm:bulletEnabled val="1"/>
        </dgm:presLayoutVars>
      </dgm:prSet>
      <dgm:spPr/>
    </dgm:pt>
    <dgm:pt modelId="{FEB9673B-498C-41F7-A97D-C5BE896CE9D7}" type="pres">
      <dgm:prSet presAssocID="{4FCEDED4-3CD8-4D61-BE0E-4AE81E5B3A58}" presName="sibTrans" presStyleCnt="0"/>
      <dgm:spPr/>
    </dgm:pt>
    <dgm:pt modelId="{A2F39930-1EDA-4EDE-B970-8C86BE99BEE6}" type="pres">
      <dgm:prSet presAssocID="{87015B4A-B523-4815-8711-0D5B5C7290D7}" presName="compositeNode" presStyleCnt="0">
        <dgm:presLayoutVars>
          <dgm:bulletEnabled val="1"/>
        </dgm:presLayoutVars>
      </dgm:prSet>
      <dgm:spPr/>
    </dgm:pt>
    <dgm:pt modelId="{2ED904D5-288E-4A1F-8AED-7FD14480DF17}" type="pres">
      <dgm:prSet presAssocID="{87015B4A-B523-4815-8711-0D5B5C7290D7}" presName="bgRect" presStyleLbl="alignNode1" presStyleIdx="1" presStyleCnt="3"/>
      <dgm:spPr/>
    </dgm:pt>
    <dgm:pt modelId="{C2C51054-B8AF-487D-8EEB-BA20BD43A6A8}" type="pres">
      <dgm:prSet presAssocID="{52C31EC2-9540-4A7F-B7E7-DA9296AAC2C8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FE6C591-3880-4975-BD49-5CDBAC2B6454}" type="pres">
      <dgm:prSet presAssocID="{87015B4A-B523-4815-8711-0D5B5C7290D7}" presName="nodeRect" presStyleLbl="alignNode1" presStyleIdx="1" presStyleCnt="3">
        <dgm:presLayoutVars>
          <dgm:bulletEnabled val="1"/>
        </dgm:presLayoutVars>
      </dgm:prSet>
      <dgm:spPr/>
    </dgm:pt>
    <dgm:pt modelId="{4AF281D2-4236-4C2C-A793-9F47CE1BCF0A}" type="pres">
      <dgm:prSet presAssocID="{52C31EC2-9540-4A7F-B7E7-DA9296AAC2C8}" presName="sibTrans" presStyleCnt="0"/>
      <dgm:spPr/>
    </dgm:pt>
    <dgm:pt modelId="{275AF272-9C00-4663-85AF-732BFBE386AA}" type="pres">
      <dgm:prSet presAssocID="{F2820D9A-A84F-4D39-A210-34A11FB576C4}" presName="compositeNode" presStyleCnt="0">
        <dgm:presLayoutVars>
          <dgm:bulletEnabled val="1"/>
        </dgm:presLayoutVars>
      </dgm:prSet>
      <dgm:spPr/>
    </dgm:pt>
    <dgm:pt modelId="{CBB6B777-7844-4B0E-BE85-71AF3FB69FDC}" type="pres">
      <dgm:prSet presAssocID="{F2820D9A-A84F-4D39-A210-34A11FB576C4}" presName="bgRect" presStyleLbl="alignNode1" presStyleIdx="2" presStyleCnt="3"/>
      <dgm:spPr/>
    </dgm:pt>
    <dgm:pt modelId="{EBBA0859-9AE1-4A18-8C88-A47682827FFF}" type="pres">
      <dgm:prSet presAssocID="{A6D76A62-8D25-4326-815E-26643BF8AAC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3159912-E9B8-4395-94CE-0344D6DCCB48}" type="pres">
      <dgm:prSet presAssocID="{F2820D9A-A84F-4D39-A210-34A11FB576C4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EB23B04-5682-4897-82A7-D4F136422DA7}" type="presOf" srcId="{F2820D9A-A84F-4D39-A210-34A11FB576C4}" destId="{CBB6B777-7844-4B0E-BE85-71AF3FB69FDC}" srcOrd="0" destOrd="0" presId="urn:microsoft.com/office/officeart/2016/7/layout/LinearBlockProcessNumbered"/>
    <dgm:cxn modelId="{C4CD2A0E-65D9-40E5-AC23-CF97B0268D71}" type="presOf" srcId="{F2820D9A-A84F-4D39-A210-34A11FB576C4}" destId="{63159912-E9B8-4395-94CE-0344D6DCCB48}" srcOrd="1" destOrd="0" presId="urn:microsoft.com/office/officeart/2016/7/layout/LinearBlockProcessNumbered"/>
    <dgm:cxn modelId="{B66BE415-4453-42B3-B21C-5DE802F8FA1A}" type="presOf" srcId="{877F1E04-FAD6-4348-A517-BD5A6DF2337B}" destId="{90FB59F5-E9EA-4744-8CF5-776246E4C096}" srcOrd="1" destOrd="0" presId="urn:microsoft.com/office/officeart/2016/7/layout/LinearBlockProcessNumbered"/>
    <dgm:cxn modelId="{9E05122A-1C88-4ADA-8B76-7BCA6993DF04}" type="presOf" srcId="{4FCEDED4-3CD8-4D61-BE0E-4AE81E5B3A58}" destId="{27E0BDE2-E554-4837-89F7-3079FF7F135A}" srcOrd="0" destOrd="0" presId="urn:microsoft.com/office/officeart/2016/7/layout/LinearBlockProcessNumbered"/>
    <dgm:cxn modelId="{E543812C-9112-429C-AD3C-5CFFBE45C96F}" srcId="{BAB49FF6-6C6D-4AEF-B091-1C6B9FA59D5F}" destId="{F2820D9A-A84F-4D39-A210-34A11FB576C4}" srcOrd="2" destOrd="0" parTransId="{2274D712-5812-41FC-BDC6-220F92021F18}" sibTransId="{A6D76A62-8D25-4326-815E-26643BF8AAC3}"/>
    <dgm:cxn modelId="{3652483E-E8D1-47A6-BE04-3C6771389FF0}" type="presOf" srcId="{A6D76A62-8D25-4326-815E-26643BF8AAC3}" destId="{EBBA0859-9AE1-4A18-8C88-A47682827FFF}" srcOrd="0" destOrd="0" presId="urn:microsoft.com/office/officeart/2016/7/layout/LinearBlockProcessNumbered"/>
    <dgm:cxn modelId="{9CA4D03E-57AF-49D4-B887-D3D3DE6CB2A6}" type="presOf" srcId="{52C31EC2-9540-4A7F-B7E7-DA9296AAC2C8}" destId="{C2C51054-B8AF-487D-8EEB-BA20BD43A6A8}" srcOrd="0" destOrd="0" presId="urn:microsoft.com/office/officeart/2016/7/layout/LinearBlockProcessNumbered"/>
    <dgm:cxn modelId="{2005D36D-0EE1-4B99-86FD-1DADABE7D29A}" srcId="{BAB49FF6-6C6D-4AEF-B091-1C6B9FA59D5F}" destId="{87015B4A-B523-4815-8711-0D5B5C7290D7}" srcOrd="1" destOrd="0" parTransId="{E661AC9D-6B51-49CE-B230-838B4652C6AE}" sibTransId="{52C31EC2-9540-4A7F-B7E7-DA9296AAC2C8}"/>
    <dgm:cxn modelId="{B3D98C83-8985-4D2B-9CFF-03618F18FC47}" type="presOf" srcId="{877F1E04-FAD6-4348-A517-BD5A6DF2337B}" destId="{6EA985DE-4C71-478D-B23C-049207BE09F0}" srcOrd="0" destOrd="0" presId="urn:microsoft.com/office/officeart/2016/7/layout/LinearBlockProcessNumbered"/>
    <dgm:cxn modelId="{401D4194-85C1-4BE9-92A9-9D47434A386F}" type="presOf" srcId="{87015B4A-B523-4815-8711-0D5B5C7290D7}" destId="{9FE6C591-3880-4975-BD49-5CDBAC2B6454}" srcOrd="1" destOrd="0" presId="urn:microsoft.com/office/officeart/2016/7/layout/LinearBlockProcessNumbered"/>
    <dgm:cxn modelId="{0AFD45A2-B416-486C-9EE4-53735871ED0A}" type="presOf" srcId="{BAB49FF6-6C6D-4AEF-B091-1C6B9FA59D5F}" destId="{64EAE40E-8AA9-47B1-BB12-3B543E29372E}" srcOrd="0" destOrd="0" presId="urn:microsoft.com/office/officeart/2016/7/layout/LinearBlockProcessNumbered"/>
    <dgm:cxn modelId="{81BB1EC8-A2A2-4772-8513-18678DB7F7B9}" type="presOf" srcId="{87015B4A-B523-4815-8711-0D5B5C7290D7}" destId="{2ED904D5-288E-4A1F-8AED-7FD14480DF17}" srcOrd="0" destOrd="0" presId="urn:microsoft.com/office/officeart/2016/7/layout/LinearBlockProcessNumbered"/>
    <dgm:cxn modelId="{1C6852FC-A78D-4C86-A582-1B7BA60EFBF2}" srcId="{BAB49FF6-6C6D-4AEF-B091-1C6B9FA59D5F}" destId="{877F1E04-FAD6-4348-A517-BD5A6DF2337B}" srcOrd="0" destOrd="0" parTransId="{A2DAFBB7-4C4D-46A6-AF13-974E86CC287C}" sibTransId="{4FCEDED4-3CD8-4D61-BE0E-4AE81E5B3A58}"/>
    <dgm:cxn modelId="{505E2E2E-A398-441B-AA86-DCDA43E0FC2B}" type="presParOf" srcId="{64EAE40E-8AA9-47B1-BB12-3B543E29372E}" destId="{DC52CDA0-19BC-4ED0-8EB0-70F56BDE94E3}" srcOrd="0" destOrd="0" presId="urn:microsoft.com/office/officeart/2016/7/layout/LinearBlockProcessNumbered"/>
    <dgm:cxn modelId="{30B8E252-D982-42CB-97A7-B30241D8945C}" type="presParOf" srcId="{DC52CDA0-19BC-4ED0-8EB0-70F56BDE94E3}" destId="{6EA985DE-4C71-478D-B23C-049207BE09F0}" srcOrd="0" destOrd="0" presId="urn:microsoft.com/office/officeart/2016/7/layout/LinearBlockProcessNumbered"/>
    <dgm:cxn modelId="{116FDC17-CE4C-4BD9-807C-59B5D945EC57}" type="presParOf" srcId="{DC52CDA0-19BC-4ED0-8EB0-70F56BDE94E3}" destId="{27E0BDE2-E554-4837-89F7-3079FF7F135A}" srcOrd="1" destOrd="0" presId="urn:microsoft.com/office/officeart/2016/7/layout/LinearBlockProcessNumbered"/>
    <dgm:cxn modelId="{322A9D35-56FA-4C04-83D0-006CF0E1FD51}" type="presParOf" srcId="{DC52CDA0-19BC-4ED0-8EB0-70F56BDE94E3}" destId="{90FB59F5-E9EA-4744-8CF5-776246E4C096}" srcOrd="2" destOrd="0" presId="urn:microsoft.com/office/officeart/2016/7/layout/LinearBlockProcessNumbered"/>
    <dgm:cxn modelId="{4FBE6F35-3149-4DDC-BC95-DB1283199854}" type="presParOf" srcId="{64EAE40E-8AA9-47B1-BB12-3B543E29372E}" destId="{FEB9673B-498C-41F7-A97D-C5BE896CE9D7}" srcOrd="1" destOrd="0" presId="urn:microsoft.com/office/officeart/2016/7/layout/LinearBlockProcessNumbered"/>
    <dgm:cxn modelId="{36778CE0-E7DB-44D1-92F5-3BEC8C1DE009}" type="presParOf" srcId="{64EAE40E-8AA9-47B1-BB12-3B543E29372E}" destId="{A2F39930-1EDA-4EDE-B970-8C86BE99BEE6}" srcOrd="2" destOrd="0" presId="urn:microsoft.com/office/officeart/2016/7/layout/LinearBlockProcessNumbered"/>
    <dgm:cxn modelId="{3150E854-41F4-4756-B039-3B0B295A02B4}" type="presParOf" srcId="{A2F39930-1EDA-4EDE-B970-8C86BE99BEE6}" destId="{2ED904D5-288E-4A1F-8AED-7FD14480DF17}" srcOrd="0" destOrd="0" presId="urn:microsoft.com/office/officeart/2016/7/layout/LinearBlockProcessNumbered"/>
    <dgm:cxn modelId="{6EA01214-19C0-4BA6-BBBA-B21B1B28F507}" type="presParOf" srcId="{A2F39930-1EDA-4EDE-B970-8C86BE99BEE6}" destId="{C2C51054-B8AF-487D-8EEB-BA20BD43A6A8}" srcOrd="1" destOrd="0" presId="urn:microsoft.com/office/officeart/2016/7/layout/LinearBlockProcessNumbered"/>
    <dgm:cxn modelId="{C3BE8F1E-8BB6-48EC-BA63-ACD546D0F529}" type="presParOf" srcId="{A2F39930-1EDA-4EDE-B970-8C86BE99BEE6}" destId="{9FE6C591-3880-4975-BD49-5CDBAC2B6454}" srcOrd="2" destOrd="0" presId="urn:microsoft.com/office/officeart/2016/7/layout/LinearBlockProcessNumbered"/>
    <dgm:cxn modelId="{4EE174DC-F9EA-4698-B14B-6F5401243236}" type="presParOf" srcId="{64EAE40E-8AA9-47B1-BB12-3B543E29372E}" destId="{4AF281D2-4236-4C2C-A793-9F47CE1BCF0A}" srcOrd="3" destOrd="0" presId="urn:microsoft.com/office/officeart/2016/7/layout/LinearBlockProcessNumbered"/>
    <dgm:cxn modelId="{EDC5B7BA-D19B-43BB-A17C-A9E822D9D36C}" type="presParOf" srcId="{64EAE40E-8AA9-47B1-BB12-3B543E29372E}" destId="{275AF272-9C00-4663-85AF-732BFBE386AA}" srcOrd="4" destOrd="0" presId="urn:microsoft.com/office/officeart/2016/7/layout/LinearBlockProcessNumbered"/>
    <dgm:cxn modelId="{ADFDCF05-A2AD-4D82-A15E-47E64C304178}" type="presParOf" srcId="{275AF272-9C00-4663-85AF-732BFBE386AA}" destId="{CBB6B777-7844-4B0E-BE85-71AF3FB69FDC}" srcOrd="0" destOrd="0" presId="urn:microsoft.com/office/officeart/2016/7/layout/LinearBlockProcessNumbered"/>
    <dgm:cxn modelId="{FFB8DC60-FAED-41FD-BA87-1923096F4CC7}" type="presParOf" srcId="{275AF272-9C00-4663-85AF-732BFBE386AA}" destId="{EBBA0859-9AE1-4A18-8C88-A47682827FFF}" srcOrd="1" destOrd="0" presId="urn:microsoft.com/office/officeart/2016/7/layout/LinearBlockProcessNumbered"/>
    <dgm:cxn modelId="{CEE8B76A-22E6-4573-B0AB-30CFEAEB745D}" type="presParOf" srcId="{275AF272-9C00-4663-85AF-732BFBE386AA}" destId="{63159912-E9B8-4395-94CE-0344D6DCCB4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/>
            <a:t>NVDA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/>
            <a:t>QCOM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/>
            <a:t>RIO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/>
            <a:t>TSLA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/>
            <a:t>TSM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/>
            <a:t>VALE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/>
            <a:t>VOO (control)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 dirty="0"/>
            <a:t>AMAT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 dirty="0"/>
            <a:t>AMD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 dirty="0"/>
            <a:t>BHP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 dirty="0"/>
            <a:t>DDD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 dirty="0"/>
            <a:t>F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 dirty="0"/>
            <a:t>FCX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 dirty="0"/>
            <a:t>INTC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938C4811-7687-410D-A8E2-6499CC3EBBAD}">
      <dgm:prSet/>
      <dgm:spPr/>
      <dgm:t>
        <a:bodyPr/>
        <a:lstStyle/>
        <a:p>
          <a:r>
            <a:rPr lang="en-US" dirty="0"/>
            <a:t>MSFT</a:t>
          </a:r>
        </a:p>
      </dgm:t>
    </dgm:pt>
    <dgm:pt modelId="{4BE67A74-7116-4D80-A510-B06297C697D6}" type="parTrans" cxnId="{98A82CD8-7FD1-4853-8C28-A22567BC5299}">
      <dgm:prSet/>
      <dgm:spPr/>
      <dgm:t>
        <a:bodyPr/>
        <a:lstStyle/>
        <a:p>
          <a:endParaRPr lang="en-US"/>
        </a:p>
      </dgm:t>
    </dgm:pt>
    <dgm:pt modelId="{F787E8EF-1012-46BE-91EC-2956707FECDB}" type="sibTrans" cxnId="{98A82CD8-7FD1-4853-8C28-A22567BC5299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D2C47635-5AE5-48F0-9A86-61C21D0C1608}" type="pres">
      <dgm:prSet presAssocID="{94974786-CBFF-4C14-933C-AD4D3D80E847}" presName="spacer" presStyleCnt="0"/>
      <dgm:spPr/>
    </dgm:pt>
    <dgm:pt modelId="{5082B6E5-21A2-4968-8AD4-D7FB320821D7}" type="pres">
      <dgm:prSet presAssocID="{938C4811-7687-410D-A8E2-6499CC3EBBAD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DE00E83B-85C0-4F1D-9E47-4B3FB7AE646F}" type="presOf" srcId="{938C4811-7687-410D-A8E2-6499CC3EBBAD}" destId="{5082B6E5-21A2-4968-8AD4-D7FB320821D7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98A82CD8-7FD1-4853-8C28-A22567BC5299}" srcId="{70ABF792-A920-49D7-9AE4-8600348833CC}" destId="{938C4811-7687-410D-A8E2-6499CC3EBBAD}" srcOrd="7" destOrd="0" parTransId="{4BE67A74-7116-4D80-A510-B06297C697D6}" sibTransId="{F787E8EF-1012-46BE-91EC-2956707FECDB}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  <dgm:cxn modelId="{98061AEA-2357-48AB-8085-C43A88594729}" type="presParOf" srcId="{D6D76971-B3C3-4167-A842-82A97465A4FE}" destId="{D2C47635-5AE5-48F0-9A86-61C21D0C1608}" srcOrd="13" destOrd="0" presId="urn:microsoft.com/office/officeart/2005/8/layout/vList2"/>
    <dgm:cxn modelId="{FF27DB1D-2A40-4B8F-A39B-B9C60435D2FA}" type="presParOf" srcId="{D6D76971-B3C3-4167-A842-82A97465A4FE}" destId="{5082B6E5-21A2-4968-8AD4-D7FB320821D7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A985DE-4C71-478D-B23C-049207BE09F0}">
      <dsp:nvSpPr>
        <dsp:cNvPr id="0" name=""/>
        <dsp:cNvSpPr/>
      </dsp:nvSpPr>
      <dsp:spPr>
        <a:xfrm>
          <a:off x="791" y="0"/>
          <a:ext cx="3205646" cy="338479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Prompt user input for risk tolerance, capital, and stocks.</a:t>
          </a:r>
        </a:p>
      </dsp:txBody>
      <dsp:txXfrm>
        <a:off x="791" y="1353919"/>
        <a:ext cx="3205646" cy="2030879"/>
      </dsp:txXfrm>
    </dsp:sp>
    <dsp:sp modelId="{27E0BDE2-E554-4837-89F7-3079FF7F135A}">
      <dsp:nvSpPr>
        <dsp:cNvPr id="0" name=""/>
        <dsp:cNvSpPr/>
      </dsp:nvSpPr>
      <dsp:spPr>
        <a:xfrm>
          <a:off x="791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91" y="0"/>
        <a:ext cx="3205646" cy="1353919"/>
      </dsp:txXfrm>
    </dsp:sp>
    <dsp:sp modelId="{2ED904D5-288E-4A1F-8AED-7FD14480DF17}">
      <dsp:nvSpPr>
        <dsp:cNvPr id="0" name=""/>
        <dsp:cNvSpPr/>
      </dsp:nvSpPr>
      <dsp:spPr>
        <a:xfrm>
          <a:off x="3462889" y="0"/>
          <a:ext cx="3205646" cy="338479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Calculate optimal combo and weightings of input portfolio while respecting risk tolerance levels.</a:t>
          </a:r>
        </a:p>
      </dsp:txBody>
      <dsp:txXfrm>
        <a:off x="3462889" y="1353919"/>
        <a:ext cx="3205646" cy="2030879"/>
      </dsp:txXfrm>
    </dsp:sp>
    <dsp:sp modelId="{C2C51054-B8AF-487D-8EEB-BA20BD43A6A8}">
      <dsp:nvSpPr>
        <dsp:cNvPr id="0" name=""/>
        <dsp:cNvSpPr/>
      </dsp:nvSpPr>
      <dsp:spPr>
        <a:xfrm>
          <a:off x="3462889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462889" y="0"/>
        <a:ext cx="3205646" cy="1353919"/>
      </dsp:txXfrm>
    </dsp:sp>
    <dsp:sp modelId="{CBB6B777-7844-4B0E-BE85-71AF3FB69FDC}">
      <dsp:nvSpPr>
        <dsp:cNvPr id="0" name=""/>
        <dsp:cNvSpPr/>
      </dsp:nvSpPr>
      <dsp:spPr>
        <a:xfrm>
          <a:off x="6924987" y="0"/>
          <a:ext cx="3205646" cy="338479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Produce optimal weightings and trading signal based on model time period.</a:t>
          </a:r>
        </a:p>
      </dsp:txBody>
      <dsp:txXfrm>
        <a:off x="6924987" y="1353919"/>
        <a:ext cx="3205646" cy="2030879"/>
      </dsp:txXfrm>
    </dsp:sp>
    <dsp:sp modelId="{EBBA0859-9AE1-4A18-8C88-A47682827FFF}">
      <dsp:nvSpPr>
        <dsp:cNvPr id="0" name=""/>
        <dsp:cNvSpPr/>
      </dsp:nvSpPr>
      <dsp:spPr>
        <a:xfrm>
          <a:off x="6924987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924987" y="0"/>
        <a:ext cx="3205646" cy="1353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88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NVDA</a:t>
          </a:r>
        </a:p>
      </dsp:txBody>
      <dsp:txXfrm>
        <a:off x="28100" y="36966"/>
        <a:ext cx="2108680" cy="519439"/>
      </dsp:txXfrm>
    </dsp:sp>
    <dsp:sp modelId="{8941A653-3BDB-49C1-9A1A-AA698CD070C2}">
      <dsp:nvSpPr>
        <dsp:cNvPr id="0" name=""/>
        <dsp:cNvSpPr/>
      </dsp:nvSpPr>
      <dsp:spPr>
        <a:xfrm>
          <a:off x="0" y="6536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QCOM</a:t>
          </a:r>
        </a:p>
      </dsp:txBody>
      <dsp:txXfrm>
        <a:off x="28100" y="681726"/>
        <a:ext cx="2108680" cy="519439"/>
      </dsp:txXfrm>
    </dsp:sp>
    <dsp:sp modelId="{27E55B5A-1922-4830-BD19-30BE6AD3C54E}">
      <dsp:nvSpPr>
        <dsp:cNvPr id="0" name=""/>
        <dsp:cNvSpPr/>
      </dsp:nvSpPr>
      <dsp:spPr>
        <a:xfrm>
          <a:off x="0" y="129838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RIO</a:t>
          </a:r>
        </a:p>
      </dsp:txBody>
      <dsp:txXfrm>
        <a:off x="28100" y="1326486"/>
        <a:ext cx="2108680" cy="519439"/>
      </dsp:txXfrm>
    </dsp:sp>
    <dsp:sp modelId="{D8E7CBFD-602B-4AC8-BBB0-F8AA08502ECE}">
      <dsp:nvSpPr>
        <dsp:cNvPr id="0" name=""/>
        <dsp:cNvSpPr/>
      </dsp:nvSpPr>
      <dsp:spPr>
        <a:xfrm>
          <a:off x="0" y="194314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TSLA</a:t>
          </a:r>
        </a:p>
      </dsp:txBody>
      <dsp:txXfrm>
        <a:off x="28100" y="1971246"/>
        <a:ext cx="2108680" cy="519439"/>
      </dsp:txXfrm>
    </dsp:sp>
    <dsp:sp modelId="{E308C384-9283-450E-A189-6F6400551BF9}">
      <dsp:nvSpPr>
        <dsp:cNvPr id="0" name=""/>
        <dsp:cNvSpPr/>
      </dsp:nvSpPr>
      <dsp:spPr>
        <a:xfrm>
          <a:off x="0" y="258790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TSM</a:t>
          </a:r>
        </a:p>
      </dsp:txBody>
      <dsp:txXfrm>
        <a:off x="28100" y="2616006"/>
        <a:ext cx="2108680" cy="519439"/>
      </dsp:txXfrm>
    </dsp:sp>
    <dsp:sp modelId="{E6AEB6EA-CD0F-4B2C-ABA4-3CE79A6BABC0}">
      <dsp:nvSpPr>
        <dsp:cNvPr id="0" name=""/>
        <dsp:cNvSpPr/>
      </dsp:nvSpPr>
      <dsp:spPr>
        <a:xfrm>
          <a:off x="0" y="32326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VALE</a:t>
          </a:r>
        </a:p>
      </dsp:txBody>
      <dsp:txXfrm>
        <a:off x="28100" y="3260766"/>
        <a:ext cx="2108680" cy="519439"/>
      </dsp:txXfrm>
    </dsp:sp>
    <dsp:sp modelId="{4DA9C601-9F66-40A3-BA38-5861DBEBAE36}">
      <dsp:nvSpPr>
        <dsp:cNvPr id="0" name=""/>
        <dsp:cNvSpPr/>
      </dsp:nvSpPr>
      <dsp:spPr>
        <a:xfrm>
          <a:off x="0" y="38774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VOO (control)</a:t>
          </a:r>
        </a:p>
      </dsp:txBody>
      <dsp:txXfrm>
        <a:off x="28100" y="3905526"/>
        <a:ext cx="2108680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454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AMAT</a:t>
          </a:r>
        </a:p>
      </dsp:txBody>
      <dsp:txXfrm>
        <a:off x="24588" y="29134"/>
        <a:ext cx="1965491" cy="454509"/>
      </dsp:txXfrm>
    </dsp:sp>
    <dsp:sp modelId="{8941A653-3BDB-49C1-9A1A-AA698CD070C2}">
      <dsp:nvSpPr>
        <dsp:cNvPr id="0" name=""/>
        <dsp:cNvSpPr/>
      </dsp:nvSpPr>
      <dsp:spPr>
        <a:xfrm>
          <a:off x="0" y="56871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AMD</a:t>
          </a:r>
        </a:p>
      </dsp:txBody>
      <dsp:txXfrm>
        <a:off x="24588" y="593299"/>
        <a:ext cx="1965491" cy="454509"/>
      </dsp:txXfrm>
    </dsp:sp>
    <dsp:sp modelId="{27E55B5A-1922-4830-BD19-30BE6AD3C54E}">
      <dsp:nvSpPr>
        <dsp:cNvPr id="0" name=""/>
        <dsp:cNvSpPr/>
      </dsp:nvSpPr>
      <dsp:spPr>
        <a:xfrm>
          <a:off x="0" y="113287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BHP</a:t>
          </a:r>
        </a:p>
      </dsp:txBody>
      <dsp:txXfrm>
        <a:off x="24588" y="1157464"/>
        <a:ext cx="1965491" cy="454509"/>
      </dsp:txXfrm>
    </dsp:sp>
    <dsp:sp modelId="{D8E7CBFD-602B-4AC8-BBB0-F8AA08502ECE}">
      <dsp:nvSpPr>
        <dsp:cNvPr id="0" name=""/>
        <dsp:cNvSpPr/>
      </dsp:nvSpPr>
      <dsp:spPr>
        <a:xfrm>
          <a:off x="0" y="169704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DDD</a:t>
          </a:r>
        </a:p>
      </dsp:txBody>
      <dsp:txXfrm>
        <a:off x="24588" y="1721629"/>
        <a:ext cx="1965491" cy="454509"/>
      </dsp:txXfrm>
    </dsp:sp>
    <dsp:sp modelId="{E308C384-9283-450E-A189-6F6400551BF9}">
      <dsp:nvSpPr>
        <dsp:cNvPr id="0" name=""/>
        <dsp:cNvSpPr/>
      </dsp:nvSpPr>
      <dsp:spPr>
        <a:xfrm>
          <a:off x="0" y="226120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</a:t>
          </a:r>
        </a:p>
      </dsp:txBody>
      <dsp:txXfrm>
        <a:off x="24588" y="2285794"/>
        <a:ext cx="1965491" cy="454509"/>
      </dsp:txXfrm>
    </dsp:sp>
    <dsp:sp modelId="{E6AEB6EA-CD0F-4B2C-ABA4-3CE79A6BABC0}">
      <dsp:nvSpPr>
        <dsp:cNvPr id="0" name=""/>
        <dsp:cNvSpPr/>
      </dsp:nvSpPr>
      <dsp:spPr>
        <a:xfrm>
          <a:off x="0" y="282537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FCX</a:t>
          </a:r>
        </a:p>
      </dsp:txBody>
      <dsp:txXfrm>
        <a:off x="24588" y="2849959"/>
        <a:ext cx="1965491" cy="454509"/>
      </dsp:txXfrm>
    </dsp:sp>
    <dsp:sp modelId="{4DA9C601-9F66-40A3-BA38-5861DBEBAE36}">
      <dsp:nvSpPr>
        <dsp:cNvPr id="0" name=""/>
        <dsp:cNvSpPr/>
      </dsp:nvSpPr>
      <dsp:spPr>
        <a:xfrm>
          <a:off x="0" y="338953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INTC</a:t>
          </a:r>
        </a:p>
      </dsp:txBody>
      <dsp:txXfrm>
        <a:off x="24588" y="3414124"/>
        <a:ext cx="1965491" cy="454509"/>
      </dsp:txXfrm>
    </dsp:sp>
    <dsp:sp modelId="{5082B6E5-21A2-4968-8AD4-D7FB320821D7}">
      <dsp:nvSpPr>
        <dsp:cNvPr id="0" name=""/>
        <dsp:cNvSpPr/>
      </dsp:nvSpPr>
      <dsp:spPr>
        <a:xfrm>
          <a:off x="0" y="395370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MSFT</a:t>
          </a:r>
        </a:p>
      </dsp:txBody>
      <dsp:txXfrm>
        <a:off x="24588" y="3978289"/>
        <a:ext cx="1965491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DD5F4-36ED-43AC-8722-8A52C015533F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1808F-5805-4EF7-914D-03A1961CD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67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objective of this project was to build two models, the first to predict a trading trigger method &amp; the second to optimize client portfolio of stocks.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Stock Signal Model: Uses historical performance to signal stock movements &amp; predicts near term direction. This model also performs back-testing.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Portfolio Optimizer Model: Given a user’s preferred portfolio of stocks and starting capital, the model optimizes the stock weightings for a specific criteria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Max Sharpe Ratio (Highest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Minimum Volatility (Lowest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Efficient Risk (User sets acceptable volatility limit for Portfolio)</a:t>
            </a:r>
            <a:br>
              <a:rPr lang="en-US" dirty="0"/>
            </a:b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above models have been successfully built using a 15 stock portfolio covering the Tech, Mining and Car industries with the Vanguard 500 Index Fund ETF VOO serving as a alternative (risk reducing investment option &amp; performance benchmark)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41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E06FC-E540-4D07-900D-2E42A9F731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10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TSM : Taiwan Semiconductor Manufacturing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QCOM : Qualcomm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AMAT : Applied Materials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AMD : Advanced Micro Devices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NVDA : Nvidia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DDD : 3D Systems Corp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FCX : Freeport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McMoran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RIO : Rio Tinto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TSLA : Tesla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 : Ford Motor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VALE : Vale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BHP : BHP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INTC : Intel Corporation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MSFT : Microsoft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VLKAF : Volkswagen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VOO: 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Vanguard 500 Index Fund ETF as our 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85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6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•As an investor, I want to know the most efficient stock weights for my portfolio so that potential profits are maximized.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Open the application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first app launch, the user is prompted to begin, then prompted for their risk tolerance, total capital, and list of portfolio candidates.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User Input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completed user inputs, when the user selects submit, then the application retrieves historical data of the stock candidates.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8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02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23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90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21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7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97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13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3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0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9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6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42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53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4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5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6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76CA81-F1D8-D44E-B76B-24293488AB26}" type="datetimeFigureOut">
              <a:rPr lang="en-US" smtClean="0"/>
              <a:t>2021-10-06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56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QuickStyle" Target="../diagrams/quickStyle3.xml"/><Relationship Id="rId3" Type="http://schemas.openxmlformats.org/officeDocument/2006/relationships/image" Target="../media/image8.png"/><Relationship Id="rId7" Type="http://schemas.openxmlformats.org/officeDocument/2006/relationships/diagramLayout" Target="../diagrams/layout2.xml"/><Relationship Id="rId12" Type="http://schemas.openxmlformats.org/officeDocument/2006/relationships/diagramLayout" Target="../diagrams/layou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11" Type="http://schemas.openxmlformats.org/officeDocument/2006/relationships/diagramData" Target="../diagrams/data3.xml"/><Relationship Id="rId5" Type="http://schemas.openxmlformats.org/officeDocument/2006/relationships/image" Target="../media/image10.png"/><Relationship Id="rId15" Type="http://schemas.microsoft.com/office/2007/relationships/diagramDrawing" Target="../diagrams/drawing3.xml"/><Relationship Id="rId10" Type="http://schemas.microsoft.com/office/2007/relationships/diagramDrawing" Target="../diagrams/drawing2.xml"/><Relationship Id="rId4" Type="http://schemas.openxmlformats.org/officeDocument/2006/relationships/image" Target="../media/image9.png"/><Relationship Id="rId9" Type="http://schemas.openxmlformats.org/officeDocument/2006/relationships/diagramColors" Target="../diagrams/colors2.xml"/><Relationship Id="rId14" Type="http://schemas.openxmlformats.org/officeDocument/2006/relationships/diagramColors" Target="../diagrams/colors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1255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585117-A620-4F85-A375-BF97CAF2A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431" y="3419338"/>
            <a:ext cx="6457160" cy="33107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982" y="127866"/>
            <a:ext cx="8273995" cy="1432920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Max Sharpe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066" y="1574809"/>
            <a:ext cx="4179073" cy="4988443"/>
          </a:xfrm>
        </p:spPr>
        <p:txBody>
          <a:bodyPr>
            <a:normAutofit/>
          </a:bodyPr>
          <a:lstStyle/>
          <a:p>
            <a:r>
              <a:rPr lang="en-US" sz="2400" dirty="0"/>
              <a:t>Initial Portfolio $1M</a:t>
            </a:r>
          </a:p>
          <a:p>
            <a:r>
              <a:rPr lang="en-US" sz="2400" dirty="0"/>
              <a:t>10,000 Random Portfolios</a:t>
            </a:r>
          </a:p>
          <a:p>
            <a:r>
              <a:rPr lang="en-US" sz="2400" dirty="0"/>
              <a:t>Randomly assigned weights to stock dataset</a:t>
            </a:r>
          </a:p>
          <a:p>
            <a:r>
              <a:rPr lang="en-US" sz="2400" dirty="0"/>
              <a:t>Constraints:</a:t>
            </a:r>
          </a:p>
          <a:p>
            <a:pPr marL="0" indent="0">
              <a:buNone/>
            </a:pPr>
            <a:r>
              <a:rPr lang="en-US" sz="2400" dirty="0"/>
              <a:t>	Sum of weights = 1.0</a:t>
            </a:r>
          </a:p>
          <a:p>
            <a:r>
              <a:rPr lang="en-US" sz="2400" dirty="0"/>
              <a:t>Cleaned Weights: Ensured that stock purchase allotments were in whole numbers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312850"/>
              </p:ext>
            </p:extLst>
          </p:nvPr>
        </p:nvGraphicFramePr>
        <p:xfrm>
          <a:off x="6078727" y="1282156"/>
          <a:ext cx="302738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26681"/>
              </p:ext>
            </p:extLst>
          </p:nvPr>
        </p:nvGraphicFramePr>
        <p:xfrm>
          <a:off x="9726249" y="1454876"/>
          <a:ext cx="2102678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243711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73239" y="1027873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514576" y="844326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Max. Sharpe Results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8724081-57B7-4BE0-8B1A-AAA838C983A3}"/>
              </a:ext>
            </a:extLst>
          </p:cNvPr>
          <p:cNvSpPr/>
          <p:nvPr/>
        </p:nvSpPr>
        <p:spPr>
          <a:xfrm>
            <a:off x="8792070" y="4204353"/>
            <a:ext cx="264467" cy="29223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67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6EFAB6-D644-4C8A-B87F-8DF43DA0F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97" y="3477030"/>
            <a:ext cx="6092613" cy="32499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15" y="192348"/>
            <a:ext cx="9021418" cy="1307304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Min.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1954924"/>
            <a:ext cx="4179073" cy="4618444"/>
          </a:xfrm>
        </p:spPr>
        <p:txBody>
          <a:bodyPr>
            <a:normAutofit/>
          </a:bodyPr>
          <a:lstStyle/>
          <a:p>
            <a:r>
              <a:rPr lang="en-US" sz="2400" dirty="0"/>
              <a:t>Same set up as first case</a:t>
            </a:r>
          </a:p>
          <a:p>
            <a:r>
              <a:rPr lang="en-US" sz="2400" dirty="0"/>
              <a:t>Constraints:</a:t>
            </a:r>
          </a:p>
          <a:p>
            <a:pPr lvl="1"/>
            <a:r>
              <a:rPr lang="en-US" sz="2400" dirty="0"/>
              <a:t>Efficient Frontier set to minimum volatility</a:t>
            </a:r>
          </a:p>
          <a:p>
            <a:r>
              <a:rPr lang="en-US" sz="2400" dirty="0"/>
              <a:t>Sum of weights = 1.0</a:t>
            </a:r>
          </a:p>
          <a:p>
            <a:r>
              <a:rPr lang="en-US" sz="2400" dirty="0"/>
              <a:t>Observations: </a:t>
            </a:r>
          </a:p>
          <a:p>
            <a:pPr lvl="1"/>
            <a:r>
              <a:rPr lang="en-US" sz="2400" dirty="0"/>
              <a:t>99% of the initial investment was allocated to just one stock (VOO)</a:t>
            </a:r>
          </a:p>
          <a:p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94552"/>
              </p:ext>
            </p:extLst>
          </p:nvPr>
        </p:nvGraphicFramePr>
        <p:xfrm>
          <a:off x="6421244" y="1223904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958201"/>
              </p:ext>
            </p:extLst>
          </p:nvPr>
        </p:nvGraphicFramePr>
        <p:xfrm>
          <a:off x="9682022" y="2133155"/>
          <a:ext cx="215568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7784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82022" y="1729517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678704" y="846000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Min. Volatility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6363091" y="5770417"/>
            <a:ext cx="441531" cy="47135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43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019691-3695-4C62-B00A-A6333ECC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242" y="3700910"/>
            <a:ext cx="6239022" cy="31061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91" y="83039"/>
            <a:ext cx="9021418" cy="1588106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Efficient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2159876"/>
            <a:ext cx="4179073" cy="4081897"/>
          </a:xfrm>
        </p:spPr>
        <p:txBody>
          <a:bodyPr>
            <a:normAutofit/>
          </a:bodyPr>
          <a:lstStyle/>
          <a:p>
            <a:r>
              <a:rPr lang="en-US" sz="2600" dirty="0"/>
              <a:t>Constraints: </a:t>
            </a:r>
          </a:p>
          <a:p>
            <a:r>
              <a:rPr lang="en-US" sz="2600" dirty="0"/>
              <a:t>Sum of weights = 1.0</a:t>
            </a:r>
          </a:p>
          <a:p>
            <a:r>
              <a:rPr lang="en-US" sz="2600" dirty="0"/>
              <a:t>Max. Allowable Volatility pre-set to 30%</a:t>
            </a:r>
          </a:p>
          <a:p>
            <a:pPr marL="0" indent="0">
              <a:buNone/>
            </a:pPr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506502"/>
              </p:ext>
            </p:extLst>
          </p:nvPr>
        </p:nvGraphicFramePr>
        <p:xfrm>
          <a:off x="6096000" y="1374337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03458" y="165650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325287" y="905949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Efficient Risk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7005125" y="5253993"/>
            <a:ext cx="318935" cy="32872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9">
            <a:extLst>
              <a:ext uri="{FF2B5EF4-FFF2-40B4-BE49-F238E27FC236}">
                <a16:creationId xmlns:a16="http://schemas.microsoft.com/office/drawing/2014/main" id="{D4E7C433-A3D0-454B-9827-87A71569D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637318"/>
              </p:ext>
            </p:extLst>
          </p:nvPr>
        </p:nvGraphicFramePr>
        <p:xfrm>
          <a:off x="9629963" y="654906"/>
          <a:ext cx="2102678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13909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MSFT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158802"/>
                  </a:ext>
                </a:extLst>
              </a:tr>
              <a:tr h="310240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494901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110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571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93D5-2E99-B141-8F31-49AB4C1B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0" y="339499"/>
            <a:ext cx="4460568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User stories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52586B-44E0-4399-B3EB-DE11ACB269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6" r="39755"/>
          <a:stretch/>
        </p:blipFill>
        <p:spPr>
          <a:xfrm>
            <a:off x="352935" y="914400"/>
            <a:ext cx="5997065" cy="541101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EA968-11F6-B246-8762-C15441B64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700" y="1947623"/>
            <a:ext cx="5082868" cy="4149213"/>
          </a:xfrm>
        </p:spPr>
        <p:txBody>
          <a:bodyPr>
            <a:normAutofit lnSpcReduction="10000"/>
          </a:bodyPr>
          <a:lstStyle/>
          <a:p>
            <a:r>
              <a:rPr lang="en-US" sz="2400" b="0" i="0" dirty="0">
                <a:effectLst/>
              </a:rPr>
              <a:t>As an investor, I want to know the most efficient stock weights for my portfolio so that potential profits are maximized</a:t>
            </a:r>
          </a:p>
          <a:p>
            <a:r>
              <a:rPr lang="en-US" sz="2400" dirty="0"/>
              <a:t>App launch and user begins, then prompted for their risk tolerance, total capital, and list of portfolio candidates</a:t>
            </a:r>
          </a:p>
          <a:p>
            <a:r>
              <a:rPr lang="en-US" sz="2400" dirty="0"/>
              <a:t>When submitted, then application retrieves historical data of the stock candidates</a:t>
            </a:r>
          </a:p>
        </p:txBody>
      </p:sp>
    </p:spTree>
    <p:extLst>
      <p:ext uri="{BB962C8B-B14F-4D97-AF65-F5344CB8AC3E}">
        <p14:creationId xmlns:p14="http://schemas.microsoft.com/office/powerpoint/2010/main" val="1619951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0F272-1DDD-425F-8F64-676CC7B43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55B31-BC42-493F-BADC-34C10D8BA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Expand UX:</a:t>
            </a:r>
          </a:p>
          <a:p>
            <a:pPr lvl="1"/>
            <a:r>
              <a:rPr lang="en-US" dirty="0"/>
              <a:t>Hyperlink to market knowledge</a:t>
            </a:r>
          </a:p>
          <a:p>
            <a:r>
              <a:rPr lang="en-US" dirty="0"/>
              <a:t>Expand Algorithm:</a:t>
            </a:r>
          </a:p>
          <a:p>
            <a:pPr lvl="1"/>
            <a:r>
              <a:rPr lang="en-US" dirty="0"/>
              <a:t>Pipe analysis into AI trade predictions</a:t>
            </a:r>
          </a:p>
        </p:txBody>
      </p:sp>
    </p:spTree>
    <p:extLst>
      <p:ext uri="{BB962C8B-B14F-4D97-AF65-F5344CB8AC3E}">
        <p14:creationId xmlns:p14="http://schemas.microsoft.com/office/powerpoint/2010/main" val="2665069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40B6F-4AE1-9147-87C0-59F6A221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2624938"/>
            <a:ext cx="3706762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BA42F-E361-4B0D-BDED-F826C0583F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1" r="1" b="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9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22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1F63BB-EC7F-44FA-A89C-863BA41E38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1" t="4897" r="1" b="41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4FEABD-CFD0-4F40-ABD8-3A5CAD29F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6333" y="1552423"/>
            <a:ext cx="4513792" cy="2819398"/>
          </a:xfrm>
        </p:spPr>
        <p:txBody>
          <a:bodyPr>
            <a:normAutofit/>
          </a:bodyPr>
          <a:lstStyle/>
          <a:p>
            <a:r>
              <a:rPr lang="en-US" sz="6000" b="1" dirty="0"/>
              <a:t>Intelligent Derivations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1967BA-E88D-2D40-9347-E0DD74C66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8960" y="4371822"/>
            <a:ext cx="3356597" cy="1686158"/>
          </a:xfrm>
        </p:spPr>
        <p:txBody>
          <a:bodyPr>
            <a:noAutofit/>
          </a:bodyPr>
          <a:lstStyle/>
          <a:p>
            <a:r>
              <a:rPr lang="en-US" sz="2000" dirty="0"/>
              <a:t>Ashley </a:t>
            </a:r>
            <a:r>
              <a:rPr lang="en-US" sz="2000" dirty="0" err="1"/>
              <a:t>Guidot</a:t>
            </a:r>
            <a:r>
              <a:rPr lang="en-US" sz="2000" dirty="0"/>
              <a:t>,</a:t>
            </a:r>
          </a:p>
          <a:p>
            <a:r>
              <a:rPr lang="en-US" sz="2000" dirty="0"/>
              <a:t>Vishwanath Subramanian,</a:t>
            </a:r>
          </a:p>
          <a:p>
            <a:r>
              <a:rPr lang="en-US" sz="2000" dirty="0"/>
              <a:t>John Weldon,</a:t>
            </a:r>
          </a:p>
          <a:p>
            <a:r>
              <a:rPr lang="en-US" sz="2000" dirty="0"/>
              <a:t>AND FORREST Surles</a:t>
            </a:r>
          </a:p>
        </p:txBody>
      </p:sp>
    </p:spTree>
    <p:extLst>
      <p:ext uri="{BB962C8B-B14F-4D97-AF65-F5344CB8AC3E}">
        <p14:creationId xmlns:p14="http://schemas.microsoft.com/office/powerpoint/2010/main" val="10861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F8E4-8A0C-B64D-B517-3520B29A3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Executive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D4A74F-A98F-41EC-9D1F-BDB890FD55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8400586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3545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1FF2C-4E47-834D-993E-0C1C6FB78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89822-91FA-6747-B1A5-A704FE1F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10" y="1612883"/>
            <a:ext cx="6143424" cy="2266902"/>
          </a:xfrm>
        </p:spPr>
        <p:txBody>
          <a:bodyPr>
            <a:normAutofit/>
          </a:bodyPr>
          <a:lstStyle/>
          <a:p>
            <a:r>
              <a:rPr lang="en-US" sz="2400" dirty="0"/>
              <a:t>Create practical application to test historic stock data and predict future performance applying lessons learned throughout course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C4473-5A6A-4487-A5CE-EEFDC98DD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1" r="28306" b="1"/>
          <a:stretch/>
        </p:blipFill>
        <p:spPr>
          <a:xfrm flipH="1">
            <a:off x="29151" y="3661911"/>
            <a:ext cx="3875491" cy="3188307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7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9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592B24F-C9CF-4292-87F2-5175D15A4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46" r="-3" b="-3"/>
          <a:stretch/>
        </p:blipFill>
        <p:spPr>
          <a:xfrm>
            <a:off x="7069201" y="-3863"/>
            <a:ext cx="5119141" cy="4268408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205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DC94D-1CF0-4787-B202-7637B5B46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sz="4000" b="1" dirty="0"/>
              <a:t>Group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B81BE-02F9-4D7F-BB78-AF073CEC7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72" y="1728088"/>
            <a:ext cx="5986504" cy="4725178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/>
              <a:t>Ashley – create API connections, collect stock data and cleanup, and calculations</a:t>
            </a:r>
          </a:p>
          <a:p>
            <a:pPr lvl="1"/>
            <a:r>
              <a:rPr lang="en-US" sz="2000" dirty="0"/>
              <a:t>John – implement risk tolerance and strategy selection logic</a:t>
            </a:r>
          </a:p>
          <a:p>
            <a:pPr lvl="1"/>
            <a:r>
              <a:rPr lang="en-US" sz="2000" dirty="0"/>
              <a:t>Vishwanath – project management, back-testing framework, and deep learning models</a:t>
            </a:r>
          </a:p>
          <a:p>
            <a:pPr lvl="1"/>
            <a:r>
              <a:rPr lang="en-US" sz="2000" dirty="0"/>
              <a:t>Forrest – develop user stories and documentation</a:t>
            </a:r>
          </a:p>
          <a:p>
            <a:pPr lvl="1"/>
            <a:r>
              <a:rPr lang="en-US" sz="2000" dirty="0"/>
              <a:t>All – visualization, analysis, and 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13BEF-BDFD-4F8D-8AF7-7C1C2EEDD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77" y="1866900"/>
            <a:ext cx="5451021" cy="381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82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27B5-8967-4E5A-8F9D-BC09C4836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Stocks chosen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9D5739-1008-4579-B250-8977D703D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907" y="415971"/>
            <a:ext cx="4091587" cy="2301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8AF787-A2D3-44F1-91D0-4A506BFBD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181" y="2142067"/>
            <a:ext cx="3994135" cy="26636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77354-9737-4820-83E5-AD02D6723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115" y="4432300"/>
            <a:ext cx="4041972" cy="2123383"/>
          </a:xfrm>
          <a:prstGeom prst="rect">
            <a:avLst/>
          </a:prstGeom>
        </p:spPr>
      </p:pic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C9DDBEB5-740D-4B21-9578-B83A3C3B65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0375360"/>
              </p:ext>
            </p:extLst>
          </p:nvPr>
        </p:nvGraphicFramePr>
        <p:xfrm>
          <a:off x="3257051" y="1966640"/>
          <a:ext cx="2164880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5488790-0CEC-4F47-A7E6-34E4BEF44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76968"/>
              </p:ext>
            </p:extLst>
          </p:nvPr>
        </p:nvGraphicFramePr>
        <p:xfrm>
          <a:off x="808408" y="1966639"/>
          <a:ext cx="2014667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4065719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309D-C3BD-4488-8C1F-B6906628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7" y="1030288"/>
            <a:ext cx="4954769" cy="1035579"/>
          </a:xfrm>
        </p:spPr>
        <p:txBody>
          <a:bodyPr>
            <a:normAutofit/>
          </a:bodyPr>
          <a:lstStyle/>
          <a:p>
            <a:r>
              <a:rPr lang="en-US" sz="4000" b="1" dirty="0"/>
              <a:t>Stock calculations </a:t>
            </a:r>
          </a:p>
        </p:txBody>
      </p:sp>
      <p:sp>
        <p:nvSpPr>
          <p:cNvPr id="2056" name="Rounded Rectangle 12">
            <a:extLst>
              <a:ext uri="{FF2B5EF4-FFF2-40B4-BE49-F238E27FC236}">
                <a16:creationId xmlns:a16="http://schemas.microsoft.com/office/drawing/2014/main" id="{192E506C-B8F6-474C-8DF2-C24D93C1B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6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4FCBB-7E2D-4002-A878-E3F318C97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76" y="1006033"/>
            <a:ext cx="2398979" cy="1381230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75" name="Rounded Rectangle 14">
            <a:extLst>
              <a:ext uri="{FF2B5EF4-FFF2-40B4-BE49-F238E27FC236}">
                <a16:creationId xmlns:a16="http://schemas.microsoft.com/office/drawing/2014/main" id="{F49E2331-EDC5-4C03-8184-32BB55FB4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9909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tting up Alpaca API for algorithmic trading – Towards AI — The Best of  Tech, Science, and Engineering">
            <a:extLst>
              <a:ext uri="{FF2B5EF4-FFF2-40B4-BE49-F238E27FC236}">
                <a16:creationId xmlns:a16="http://schemas.microsoft.com/office/drawing/2014/main" id="{88C4A17A-FDD9-42DB-9E99-F203BDBB8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4209" y="1096903"/>
            <a:ext cx="2398979" cy="1199489"/>
          </a:xfrm>
          <a:prstGeom prst="roundRect">
            <a:avLst>
              <a:gd name="adj" fmla="val 5453"/>
            </a:avLst>
          </a:prstGeom>
          <a:noFill/>
          <a:ln w="50800" cap="sq" cmpd="dbl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ounded Rectangle 10">
            <a:extLst>
              <a:ext uri="{FF2B5EF4-FFF2-40B4-BE49-F238E27FC236}">
                <a16:creationId xmlns:a16="http://schemas.microsoft.com/office/drawing/2014/main" id="{55ABC612-4558-4890-8E35-314A822F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5" y="2942652"/>
            <a:ext cx="5433751" cy="3284719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22754-36E8-46B4-9BDB-B58C0FCA8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76" y="4055222"/>
            <a:ext cx="5204358" cy="1044969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2057" name="Content Placeholder 2053">
            <a:extLst>
              <a:ext uri="{FF2B5EF4-FFF2-40B4-BE49-F238E27FC236}">
                <a16:creationId xmlns:a16="http://schemas.microsoft.com/office/drawing/2014/main" id="{154EC29D-AEBE-40CA-A239-5AFCADA08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2514" y="2015204"/>
            <a:ext cx="4815746" cy="4246033"/>
          </a:xfrm>
        </p:spPr>
        <p:txBody>
          <a:bodyPr>
            <a:normAutofit/>
          </a:bodyPr>
          <a:lstStyle/>
          <a:p>
            <a:r>
              <a:rPr lang="en-US" sz="2400" dirty="0"/>
              <a:t>Pulled data from Alpaca</a:t>
            </a:r>
          </a:p>
          <a:p>
            <a:pPr lvl="1"/>
            <a:r>
              <a:rPr lang="en-US" sz="2200" dirty="0"/>
              <a:t>Merged data due to free limits</a:t>
            </a:r>
          </a:p>
          <a:p>
            <a:pPr lvl="1"/>
            <a:r>
              <a:rPr lang="en-US" sz="2200" dirty="0"/>
              <a:t>Selected VOO as control stock</a:t>
            </a:r>
          </a:p>
          <a:p>
            <a:r>
              <a:rPr lang="en-US" sz="2400" dirty="0"/>
              <a:t>Calculated:</a:t>
            </a:r>
          </a:p>
          <a:p>
            <a:pPr lvl="1"/>
            <a:r>
              <a:rPr lang="en-US" sz="2200" dirty="0"/>
              <a:t>Covariance</a:t>
            </a:r>
          </a:p>
          <a:p>
            <a:pPr lvl="1"/>
            <a:r>
              <a:rPr lang="en-US" sz="2200" dirty="0"/>
              <a:t>Variance</a:t>
            </a:r>
          </a:p>
          <a:p>
            <a:pPr lvl="1"/>
            <a:r>
              <a:rPr lang="en-US" sz="2200" dirty="0"/>
              <a:t>Betas</a:t>
            </a:r>
          </a:p>
        </p:txBody>
      </p:sp>
    </p:spTree>
    <p:extLst>
      <p:ext uri="{BB962C8B-B14F-4D97-AF65-F5344CB8AC3E}">
        <p14:creationId xmlns:p14="http://schemas.microsoft.com/office/powerpoint/2010/main" val="744260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ECD3-CFC3-4510-96D8-1F428FC3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 visuals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60189EDE-0D53-48DD-9AE8-25DB759F8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606" y="0"/>
            <a:ext cx="6786394" cy="361591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CF032AE1-EBBF-483B-8EDE-48AA9AF11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96478"/>
            <a:ext cx="6085809" cy="326152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903790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8965" cy="827571"/>
          </a:xfrm>
        </p:spPr>
        <p:txBody>
          <a:bodyPr>
            <a:normAutofit/>
          </a:bodyPr>
          <a:lstStyle/>
          <a:p>
            <a:r>
              <a:rPr lang="en-US" sz="4000" b="1" dirty="0"/>
              <a:t>Portfolio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28059"/>
            <a:ext cx="7338391" cy="5064815"/>
          </a:xfrm>
        </p:spPr>
        <p:txBody>
          <a:bodyPr>
            <a:normAutofit/>
          </a:bodyPr>
          <a:lstStyle/>
          <a:p>
            <a:r>
              <a:rPr lang="en-US" sz="2800" dirty="0"/>
              <a:t>Focus </a:t>
            </a:r>
          </a:p>
          <a:p>
            <a:pPr lvl="1"/>
            <a:r>
              <a:rPr lang="en-US" sz="2000" dirty="0"/>
              <a:t>Mean-Variance optimization </a:t>
            </a:r>
          </a:p>
          <a:p>
            <a:pPr lvl="1"/>
            <a:r>
              <a:rPr lang="en-US" sz="2000" dirty="0"/>
              <a:t>General Efficient Frontie</a:t>
            </a:r>
            <a:r>
              <a:rPr lang="en-US" sz="1800" dirty="0"/>
              <a:t>r</a:t>
            </a:r>
          </a:p>
          <a:p>
            <a:r>
              <a:rPr lang="en-US" sz="2800" dirty="0"/>
              <a:t>Cases</a:t>
            </a:r>
            <a:endParaRPr lang="en-US" sz="2800" b="1" dirty="0"/>
          </a:p>
          <a:p>
            <a:pPr lvl="1"/>
            <a:r>
              <a:rPr lang="en-US" sz="2000" dirty="0"/>
              <a:t>Maximum Sharpe</a:t>
            </a:r>
          </a:p>
          <a:p>
            <a:pPr lvl="1"/>
            <a:r>
              <a:rPr lang="en-US" sz="2000" dirty="0"/>
              <a:t>Minimum Volatility</a:t>
            </a:r>
          </a:p>
          <a:p>
            <a:r>
              <a:rPr lang="en-US" sz="2800" dirty="0"/>
              <a:t>Efficient Risk </a:t>
            </a:r>
            <a:r>
              <a:rPr lang="en-US" sz="3000" dirty="0"/>
              <a:t>Data Prep Highlights: </a:t>
            </a:r>
          </a:p>
          <a:p>
            <a:pPr lvl="1"/>
            <a:r>
              <a:rPr lang="en-US" sz="2000" dirty="0"/>
              <a:t>Set up returns &amp; COV data-frames</a:t>
            </a:r>
          </a:p>
          <a:p>
            <a:pPr lvl="1"/>
            <a:r>
              <a:rPr lang="en-US" sz="2000" dirty="0"/>
              <a:t>Use variance, volatility, and annualized portfolio return  to use as a base case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EE4E572-A072-453F-9F12-025DB327C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96527"/>
              </p:ext>
            </p:extLst>
          </p:nvPr>
        </p:nvGraphicFramePr>
        <p:xfrm>
          <a:off x="8441636" y="911084"/>
          <a:ext cx="3366542" cy="2517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271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683271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407556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95C8807-D5DD-4BF8-A6B5-B2A00D1F4188}"/>
              </a:ext>
            </a:extLst>
          </p:cNvPr>
          <p:cNvSpPr txBox="1"/>
          <p:nvPr/>
        </p:nvSpPr>
        <p:spPr>
          <a:xfrm>
            <a:off x="8780792" y="499580"/>
            <a:ext cx="302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15 Stocks Evenly Weighted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9C47B3-4281-46AF-8F24-3689F8CAC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35" y="3655837"/>
            <a:ext cx="3468143" cy="286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23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466</TotalTime>
  <Words>837</Words>
  <Application>Microsoft Office PowerPoint</Application>
  <PresentationFormat>Widescreen</PresentationFormat>
  <Paragraphs>192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Roboto</vt:lpstr>
      <vt:lpstr>Slack-Lato</vt:lpstr>
      <vt:lpstr>Celestial</vt:lpstr>
      <vt:lpstr>PowerPoint Presentation</vt:lpstr>
      <vt:lpstr>Intelligent Derivations</vt:lpstr>
      <vt:lpstr>Executive Summary</vt:lpstr>
      <vt:lpstr>Objective</vt:lpstr>
      <vt:lpstr>Group Approach</vt:lpstr>
      <vt:lpstr>Stocks chosen</vt:lpstr>
      <vt:lpstr>Stock calculations </vt:lpstr>
      <vt:lpstr>Stock visuals</vt:lpstr>
      <vt:lpstr>Portfolio Optimization</vt:lpstr>
      <vt:lpstr>Portfolio Optimization:  Max Sharpe </vt:lpstr>
      <vt:lpstr>Portfolio Optimization:  Min. Volatility</vt:lpstr>
      <vt:lpstr>Portfolio Optimization:  Efficient Risk</vt:lpstr>
      <vt:lpstr>User stories</vt:lpstr>
      <vt:lpstr>NEXT STEPS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John Weldon</dc:creator>
  <cp:lastModifiedBy>Forrest Surles</cp:lastModifiedBy>
  <cp:revision>68</cp:revision>
  <dcterms:created xsi:type="dcterms:W3CDTF">2021-10-05T01:49:58Z</dcterms:created>
  <dcterms:modified xsi:type="dcterms:W3CDTF">2021-10-07T00:20:24Z</dcterms:modified>
</cp:coreProperties>
</file>

<file path=docProps/thumbnail.jpeg>
</file>